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3" r:id="rId6"/>
    <p:sldId id="264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60"/>
  </p:normalViewPr>
  <p:slideViewPr>
    <p:cSldViewPr snapToGrid="0">
      <p:cViewPr>
        <p:scale>
          <a:sx n="80" d="100"/>
          <a:sy n="80" d="100"/>
        </p:scale>
        <p:origin x="51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4/20/2024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99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150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536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811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2177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730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98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3975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4/20/2024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336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7001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04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4/20/2024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070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8A78D1-ACD1-323E-F80A-3E47B95267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96" b="6897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12" name="Rectangle">
            <a:extLst>
              <a:ext uri="{FF2B5EF4-FFF2-40B4-BE49-F238E27FC236}">
                <a16:creationId xmlns:a16="http://schemas.microsoft.com/office/drawing/2014/main" id="{B4F75AE3-A3AC-DE4C-98FE-EC9DC3BF8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5267217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FF04A6-80B9-3807-F340-3D645BBCE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304803"/>
            <a:ext cx="4473014" cy="55521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100" b="0" dirty="0"/>
              <a:t>Capitalizing on facilities to predict ideal ticket prices </a:t>
            </a:r>
            <a:br>
              <a:rPr lang="en-US" sz="3100" b="0" dirty="0"/>
            </a:br>
            <a:br>
              <a:rPr lang="en-US" sz="3100" b="0" dirty="0"/>
            </a:br>
            <a:r>
              <a:rPr lang="en-US" sz="2200" b="0" dirty="0"/>
              <a:t>at</a:t>
            </a:r>
            <a:br>
              <a:rPr lang="en-US" sz="3100" b="0" dirty="0"/>
            </a:br>
            <a:br>
              <a:rPr lang="en-US" sz="3100" b="0" dirty="0"/>
            </a:br>
            <a:r>
              <a:rPr lang="en-US" sz="3600" dirty="0"/>
              <a:t>BIG MOUNTAIN RESORT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2200" b="0" dirty="0"/>
              <a:t>using</a:t>
            </a:r>
            <a:br>
              <a:rPr lang="en-US" sz="4400" dirty="0"/>
            </a:br>
            <a:r>
              <a:rPr lang="en-US" sz="3100" b="0" dirty="0"/>
              <a:t>machine learning models.</a:t>
            </a:r>
            <a:br>
              <a:rPr lang="en-US" sz="4400" dirty="0"/>
            </a:br>
            <a:br>
              <a:rPr lang="en-US" sz="4400" dirty="0"/>
            </a:br>
            <a:br>
              <a:rPr lang="en-US" sz="4400" dirty="0"/>
            </a:br>
            <a:br>
              <a:rPr lang="en-US" sz="4400" dirty="0"/>
            </a:br>
            <a:endParaRPr lang="en-US" sz="2200" b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1C79BB7-CCAB-2243-9830-5569626C4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36358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8A077-EB17-5FA5-43AA-741053A10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5018677" cy="3601212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200" b="0" dirty="0">
                <a:latin typeface="Verdana" panose="020B0604030504040204" pitchFamily="34" charset="0"/>
                <a:ea typeface="Verdana" panose="020B0604030504040204" pitchFamily="34" charset="0"/>
              </a:rPr>
              <a:t>Big Mountain Resort located in Montana offers spectacular views of Glacier National Park and Flathead National Forest with access to 105 trails.</a:t>
            </a:r>
          </a:p>
          <a:p>
            <a:pPr>
              <a:lnSpc>
                <a:spcPct val="90000"/>
              </a:lnSpc>
            </a:pPr>
            <a:endParaRPr lang="en-US" sz="2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200" i="0" u="none" strike="noStrike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Every year about 350,000 people ski or snowboard at Big Mountain. It can accommodate skiers and riders of all levels and abilities.</a:t>
            </a:r>
            <a:endParaRPr lang="en-US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1867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FD251E3-961F-2440-B872-1D266718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4" y="0"/>
            <a:ext cx="1901687" cy="6858000"/>
            <a:chOff x="10290314" y="0"/>
            <a:chExt cx="1901687" cy="6858000"/>
          </a:xfrm>
        </p:grpSpPr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5558ED88-23E3-3941-8644-676CD732E7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24B1447F-72DA-384E-9D7D-C33A13EF4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86089DDC-F160-E24D-A726-0082953C0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1A211FA8-50B3-3C4E-A234-1580EA200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6A73788D-F322-0047-BF9E-A8E69D8454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26">
              <a:extLst>
                <a:ext uri="{FF2B5EF4-FFF2-40B4-BE49-F238E27FC236}">
                  <a16:creationId xmlns:a16="http://schemas.microsoft.com/office/drawing/2014/main" id="{7E90A8A1-A164-EA41-86BB-166893179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6894343D-4C51-384E-BEC6-1517A940C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4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F26563F-3E53-6B3C-3A72-91D459F634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501" b="1"/>
          <a:stretch/>
        </p:blipFill>
        <p:spPr>
          <a:xfrm>
            <a:off x="6230213" y="768334"/>
            <a:ext cx="5318776" cy="5318776"/>
          </a:xfrm>
          <a:custGeom>
            <a:avLst/>
            <a:gdLst/>
            <a:ahLst/>
            <a:cxnLst/>
            <a:rect l="l" t="t" r="r" b="b"/>
            <a:pathLst>
              <a:path w="5768526" h="5768526">
                <a:moveTo>
                  <a:pt x="2884263" y="0"/>
                </a:moveTo>
                <a:cubicBezTo>
                  <a:pt x="4477197" y="0"/>
                  <a:pt x="5768526" y="1291329"/>
                  <a:pt x="5768526" y="2884263"/>
                </a:cubicBezTo>
                <a:cubicBezTo>
                  <a:pt x="5768526" y="4477197"/>
                  <a:pt x="4477197" y="5768526"/>
                  <a:pt x="2884263" y="5768526"/>
                </a:cubicBezTo>
                <a:cubicBezTo>
                  <a:pt x="1291329" y="5768526"/>
                  <a:pt x="0" y="4477197"/>
                  <a:pt x="0" y="2884263"/>
                </a:cubicBezTo>
                <a:cubicBezTo>
                  <a:pt x="0" y="1291329"/>
                  <a:pt x="1291329" y="0"/>
                  <a:pt x="288426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34734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0CAFDA3-320A-C24D-A7A1-20C1267EC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231D73A-BA91-794F-8C09-4F4B41A6D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6C03B9-73E1-99EC-A28D-37FCFBAB0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70890"/>
            <a:ext cx="5496142" cy="1739228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2000" b="0" u="none" strike="noStrike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Mountain Resort has recently installed an additional chair lift to help increase the distribution of visitors across the mountain. This additional chair increases their operating costs by $1,540,000 this season.</a:t>
            </a:r>
            <a:br>
              <a:rPr lang="en-US" sz="2000" b="0" u="none" strike="noStrike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2000" b="0" u="none" strike="noStrike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000" b="0" u="none" strike="noStrike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The resort's pricing strategy has been to charge a premium above the average price of resorts in its market segment.</a:t>
            </a:r>
            <a:br>
              <a:rPr lang="en-US" sz="1000" u="none" strike="noStrike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000" u="none" strike="noStrike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000" u="none" strike="noStrike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000" u="none" strike="noStrike" dirty="0">
                <a:effectLst/>
              </a:rPr>
            </a:br>
            <a:endParaRPr lang="en-US" sz="1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D309-8EE6-BB0E-A626-E51CC1DF2A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3179482"/>
            <a:ext cx="5018677" cy="2869361"/>
          </a:xfr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sz="3800" b="1" dirty="0">
                <a:latin typeface="Verdana" panose="020B0604030504040204" pitchFamily="34" charset="0"/>
                <a:ea typeface="Verdana" panose="020B0604030504040204" pitchFamily="34" charset="0"/>
              </a:rPr>
              <a:t>THE PROBLEM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sz="3300" u="none" strike="noStrike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How should Big Mountain Resort maximize capitalization on their facilities by increasing ticket prices above average market prices and cutting operational cost by at least 20% before the end of the year?</a:t>
            </a:r>
            <a:endParaRPr lang="en-US" sz="33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lnSpc>
                <a:spcPct val="90000"/>
              </a:lnSpc>
            </a:pP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500" b="1" dirty="0">
                <a:latin typeface="Verdana" panose="020B0604030504040204" pitchFamily="34" charset="0"/>
                <a:ea typeface="Verdana" panose="020B0604030504040204" pitchFamily="34" charset="0"/>
              </a:rPr>
              <a:t>KEY DATA SOURCE: Single CSV File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15A9DFC-C140-7E49-B85B-44E11E4BB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1292" y="679901"/>
            <a:ext cx="2624328" cy="26243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BA276D-74CF-5FB3-A623-5CF6DDCA53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4" r="22703" b="-5"/>
          <a:stretch/>
        </p:blipFill>
        <p:spPr>
          <a:xfrm>
            <a:off x="8910794" y="679901"/>
            <a:ext cx="2624328" cy="2624328"/>
          </a:xfrm>
          <a:custGeom>
            <a:avLst/>
            <a:gdLst/>
            <a:ahLst/>
            <a:cxnLst/>
            <a:rect l="l" t="t" r="r" b="b"/>
            <a:pathLst>
              <a:path w="3059915" h="3059914">
                <a:moveTo>
                  <a:pt x="1529957" y="0"/>
                </a:moveTo>
                <a:cubicBezTo>
                  <a:pt x="2374929" y="0"/>
                  <a:pt x="3059915" y="684985"/>
                  <a:pt x="3059915" y="1529957"/>
                </a:cubicBezTo>
                <a:cubicBezTo>
                  <a:pt x="3059915" y="2374929"/>
                  <a:pt x="2374929" y="3059914"/>
                  <a:pt x="1529957" y="3059914"/>
                </a:cubicBezTo>
                <a:cubicBezTo>
                  <a:pt x="684985" y="3059914"/>
                  <a:pt x="0" y="2374929"/>
                  <a:pt x="0" y="1529957"/>
                </a:cubicBezTo>
                <a:cubicBezTo>
                  <a:pt x="0" y="684985"/>
                  <a:pt x="684985" y="0"/>
                  <a:pt x="1529957" y="0"/>
                </a:cubicBezTo>
                <a:close/>
              </a:path>
            </a:pathLst>
          </a:cu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1867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474DEA9-2A52-1666-9E9A-04F19D4FB5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" r="6" b="6"/>
          <a:stretch/>
        </p:blipFill>
        <p:spPr>
          <a:xfrm>
            <a:off x="6061292" y="3556620"/>
            <a:ext cx="2624328" cy="2621479"/>
          </a:xfrm>
          <a:custGeom>
            <a:avLst/>
            <a:gdLst/>
            <a:ahLst/>
            <a:cxnLst/>
            <a:rect l="l" t="t" r="r" b="b"/>
            <a:pathLst>
              <a:path w="3059915" h="3059914">
                <a:moveTo>
                  <a:pt x="1529957" y="0"/>
                </a:moveTo>
                <a:cubicBezTo>
                  <a:pt x="2374929" y="0"/>
                  <a:pt x="3059915" y="684985"/>
                  <a:pt x="3059915" y="1529957"/>
                </a:cubicBezTo>
                <a:cubicBezTo>
                  <a:pt x="3059915" y="2374929"/>
                  <a:pt x="2374929" y="3059914"/>
                  <a:pt x="1529957" y="3059914"/>
                </a:cubicBezTo>
                <a:cubicBezTo>
                  <a:pt x="684985" y="3059914"/>
                  <a:pt x="0" y="2374929"/>
                  <a:pt x="0" y="1529957"/>
                </a:cubicBezTo>
                <a:cubicBezTo>
                  <a:pt x="0" y="684985"/>
                  <a:pt x="684985" y="0"/>
                  <a:pt x="1529957" y="0"/>
                </a:cubicBezTo>
                <a:close/>
              </a:path>
            </a:pathLst>
          </a:cu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29BEB756-AD8C-4446-B900-A30A60ADA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432" y="3555195"/>
            <a:ext cx="2624328" cy="26243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35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74E6D-8CF0-C1D1-3CE6-1C80AD52F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768334"/>
            <a:ext cx="4945156" cy="286640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180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Key finding</a:t>
            </a:r>
            <a:br>
              <a:rPr lang="en-US" sz="180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800" b="0" dirty="0">
                <a:latin typeface="Verdana" panose="020B0604030504040204" pitchFamily="34" charset="0"/>
                <a:ea typeface="Verdana" panose="020B0604030504040204" pitchFamily="34" charset="0"/>
              </a:rPr>
              <a:t>Increasing the vertical drop by about 150 feet in addition to the new chair lift will increase ticket price </a:t>
            </a:r>
            <a:br>
              <a:rPr lang="en-US" sz="1800" b="0" dirty="0"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80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Recommendations</a:t>
            </a:r>
            <a:br>
              <a:rPr lang="en-US" sz="180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1. Ticket price adjustment: Ticket increase by $13</a:t>
            </a:r>
            <a:b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2.</a:t>
            </a:r>
            <a:r>
              <a:rPr lang="en-US" sz="1800" b="0" dirty="0">
                <a:latin typeface="Verdana" panose="020B0604030504040204" pitchFamily="34" charset="0"/>
                <a:ea typeface="Verdana" panose="020B0604030504040204" pitchFamily="34" charset="0"/>
              </a:rPr>
              <a:t>Additional facilities: </a:t>
            </a:r>
            <a: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Increasing the vertical drop by about 150 feet in addition to the new chair lift will </a:t>
            </a:r>
            <a:r>
              <a:rPr lang="en-US" sz="1800" b="0" dirty="0">
                <a:latin typeface="Verdana" panose="020B0604030504040204" pitchFamily="34" charset="0"/>
                <a:ea typeface="Verdana" panose="020B0604030504040204" pitchFamily="34" charset="0"/>
              </a:rPr>
              <a:t>increase</a:t>
            </a:r>
            <a: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ticket price </a:t>
            </a:r>
            <a:b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800" b="0" dirty="0">
                <a:latin typeface="Verdana" panose="020B0604030504040204" pitchFamily="34" charset="0"/>
                <a:ea typeface="Verdana" panose="020B0604030504040204" pitchFamily="34" charset="0"/>
              </a:rPr>
              <a:t>3.Closing facilities: Closing 1-2 runs will not significantly impact ticket prices</a:t>
            </a:r>
            <a:b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8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4.Marketing: New and expanded facilities should be well advertised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65B630C-8A26-BF40-AD00-AAAB3F8DF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3" name="Freeform 85">
              <a:extLst>
                <a:ext uri="{FF2B5EF4-FFF2-40B4-BE49-F238E27FC236}">
                  <a16:creationId xmlns:a16="http://schemas.microsoft.com/office/drawing/2014/main" id="{47332152-49D9-5F42-9522-9424EDC706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87">
              <a:extLst>
                <a:ext uri="{FF2B5EF4-FFF2-40B4-BE49-F238E27FC236}">
                  <a16:creationId xmlns:a16="http://schemas.microsoft.com/office/drawing/2014/main" id="{60C97C94-6942-C048-8F6F-55E05CBA1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89">
              <a:extLst>
                <a:ext uri="{FF2B5EF4-FFF2-40B4-BE49-F238E27FC236}">
                  <a16:creationId xmlns:a16="http://schemas.microsoft.com/office/drawing/2014/main" id="{BD92967A-BFB2-E441-AC07-5997DDDD57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100">
              <a:extLst>
                <a:ext uri="{FF2B5EF4-FFF2-40B4-BE49-F238E27FC236}">
                  <a16:creationId xmlns:a16="http://schemas.microsoft.com/office/drawing/2014/main" id="{DC25488D-5181-EC40-A6AC-862FC3787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AEFC783-A6EA-4E45-112A-5F2B03A1E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77" b="16659"/>
          <a:stretch/>
        </p:blipFill>
        <p:spPr>
          <a:xfrm>
            <a:off x="5510307" y="1660605"/>
            <a:ext cx="6026802" cy="352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07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0CAFDA3-320A-C24D-A7A1-20C1267EC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231D73A-BA91-794F-8C09-4F4B41A6D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6FA07-60D0-3E89-55C0-5488A5EA2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770889"/>
            <a:ext cx="7168060" cy="46334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  </a:t>
            </a: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</a:rPr>
              <a:t>MODEL CREATION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E32CEF-9475-8D42-924E-74AD38C803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1" y="1314829"/>
            <a:ext cx="5124449" cy="4428558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After extracting Big Mountains data and partitioning it into 70/30 train and test splits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Model selection was initiated by building baseline comparator with 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</a:rPr>
              <a:t>sklearns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</a:rPr>
              <a:t>DummyRegressor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algorithm to test the average ticket price as good  mean to predict future ticket prices.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This baseline comparator predicted the future ticket price to be around $19 after assessment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Other models were built with 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</a:rPr>
              <a:t>sklearns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pipeline and 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</a:rPr>
              <a:t>RandomforestRegressor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algorithms and results were compared to the baseline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0FFBE4-55BC-5CE8-E82F-DFD9FF24E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464" y="1783084"/>
            <a:ext cx="4530776" cy="438462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1B5E71B3-7269-894E-A00B-31D341365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30" name="Freeform 85">
              <a:extLst>
                <a:ext uri="{FF2B5EF4-FFF2-40B4-BE49-F238E27FC236}">
                  <a16:creationId xmlns:a16="http://schemas.microsoft.com/office/drawing/2014/main" id="{FFFA3A20-1539-CC4A-9BE1-7415FE5A9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87">
              <a:extLst>
                <a:ext uri="{FF2B5EF4-FFF2-40B4-BE49-F238E27FC236}">
                  <a16:creationId xmlns:a16="http://schemas.microsoft.com/office/drawing/2014/main" id="{44EBCCFB-8EAB-2442-8E02-293F08D50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9">
              <a:extLst>
                <a:ext uri="{FF2B5EF4-FFF2-40B4-BE49-F238E27FC236}">
                  <a16:creationId xmlns:a16="http://schemas.microsoft.com/office/drawing/2014/main" id="{AFD14830-CC36-D64E-8173-39804256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FAA40AB8-EB6E-A44D-B3CA-7D25B64F5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0A01F17-907D-3541-BBAF-A33828880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893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3698CD-D6AE-6BBB-7619-615DE5B1A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90"/>
            <a:ext cx="5817720" cy="12689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</a:rPr>
              <a:t>MODEL ASSESSMENT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5FE71-5D40-7414-73D7-7C642632C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1" y="1284942"/>
            <a:ext cx="5614520" cy="4476286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Results from baseline and other built models were tested with three  metrics:</a:t>
            </a:r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The coefficient of determination,R^2-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The measure of the proportion of variance that is predicted by the model</a:t>
            </a:r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The Mean Absolute Error(MAE)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The average of all absolute errors(The most intuitive of all three metrics)</a:t>
            </a:r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The Mean Squared Error(MSE)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The average of the square of errors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318E1DA-F6F1-DED3-B06A-7B525FFD4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50"/>
          <a:stretch/>
        </p:blipFill>
        <p:spPr>
          <a:xfrm>
            <a:off x="6592048" y="1163876"/>
            <a:ext cx="4945062" cy="4818572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0D40C408-1C95-CC45-87A7-61CE8B1F9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64C34AA-742A-4849-8CD3-EBD627656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EC6ED33D-9A7B-5247-BA45-456AE5F3B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143DF02F-6797-8A48-8141-360A16A5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FDD14875-9EDB-984E-9EDE-3C3A422D9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34768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79D4ED-E061-C9F9-F78B-B3FE01408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90"/>
            <a:ext cx="4133559" cy="1268984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310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MODEL SELECTION</a:t>
            </a:r>
            <a:br>
              <a:rPr lang="en-US" sz="1900" b="0" i="0" dirty="0">
                <a:effectLst/>
              </a:rPr>
            </a:br>
            <a:br>
              <a:rPr lang="en-US" sz="1900" b="0" i="0" dirty="0">
                <a:effectLst/>
              </a:rPr>
            </a:br>
            <a:br>
              <a:rPr lang="en-US" sz="1900" dirty="0"/>
            </a:br>
            <a:endParaRPr lang="en-US" sz="1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1D04E-BD3E-21C9-6B9B-96C21D60D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1171387"/>
            <a:ext cx="5728073" cy="4733363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Missing values were replaced with the median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Models were built with the assumption that all other resorts were largely setting prices based on how much people value certain facilities.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Model was assessed and compared to baseline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Random Forest Model </a:t>
            </a:r>
            <a:r>
              <a:rPr lang="en-US" sz="2000" b="0" dirty="0">
                <a:latin typeface="Verdana" panose="020B0604030504040204" pitchFamily="34" charset="0"/>
                <a:ea typeface="Verdana" panose="020B0604030504040204" pitchFamily="34" charset="0"/>
              </a:rPr>
              <a:t>predicted a low MAE result ($1) indicating less errors and variability than pipeline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This model result was the most reliable.</a:t>
            </a:r>
          </a:p>
          <a:p>
            <a:pPr>
              <a:lnSpc>
                <a:spcPct val="90000"/>
              </a:lnSpc>
            </a:pPr>
            <a:r>
              <a:rPr lang="en-US" sz="2000" b="0" dirty="0">
                <a:latin typeface="Verdana" panose="020B0604030504040204" pitchFamily="34" charset="0"/>
                <a:ea typeface="Verdana" panose="020B0604030504040204" pitchFamily="34" charset="0"/>
              </a:rPr>
              <a:t>It was also very efficient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 in selecting the best way to handle missing values.</a:t>
            </a:r>
            <a:endParaRPr lang="en-US" sz="2000" b="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1F9CBA-51CB-7164-C3F3-071A33BAF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222" y="1368613"/>
            <a:ext cx="5200257" cy="4799091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B5E71B3-7269-894E-A00B-31D341365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13" name="Freeform 85">
              <a:extLst>
                <a:ext uri="{FF2B5EF4-FFF2-40B4-BE49-F238E27FC236}">
                  <a16:creationId xmlns:a16="http://schemas.microsoft.com/office/drawing/2014/main" id="{FFFA3A20-1539-CC4A-9BE1-7415FE5A9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87">
              <a:extLst>
                <a:ext uri="{FF2B5EF4-FFF2-40B4-BE49-F238E27FC236}">
                  <a16:creationId xmlns:a16="http://schemas.microsoft.com/office/drawing/2014/main" id="{44EBCCFB-8EAB-2442-8E02-293F08D50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9">
              <a:extLst>
                <a:ext uri="{FF2B5EF4-FFF2-40B4-BE49-F238E27FC236}">
                  <a16:creationId xmlns:a16="http://schemas.microsoft.com/office/drawing/2014/main" id="{AFD14830-CC36-D64E-8173-39804256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97">
              <a:extLst>
                <a:ext uri="{FF2B5EF4-FFF2-40B4-BE49-F238E27FC236}">
                  <a16:creationId xmlns:a16="http://schemas.microsoft.com/office/drawing/2014/main" id="{FAA40AB8-EB6E-A44D-B3CA-7D25B64F5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0A01F17-907D-3541-BBAF-A33828880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4455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081C62-70A7-DB87-AAFA-DFFC2E29E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5"/>
            <a:ext cx="5967131" cy="477684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</a:rPr>
              <a:t>MODEL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723555-0364-C7FF-3B1A-21D613C78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1338729"/>
            <a:ext cx="5315697" cy="4494303"/>
          </a:xfrm>
        </p:spPr>
        <p:txBody>
          <a:bodyPr>
            <a:normAutofit fontScale="47500" lnSpcReduction="20000"/>
          </a:bodyPr>
          <a:lstStyle/>
          <a:p>
            <a:r>
              <a:rPr lang="en-US" sz="3400" b="1" dirty="0">
                <a:latin typeface="Verdana" panose="020B0604030504040204" pitchFamily="34" charset="0"/>
                <a:ea typeface="Verdana" panose="020B0604030504040204" pitchFamily="34" charset="0"/>
              </a:rPr>
              <a:t>The model predicted;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400" dirty="0">
                <a:latin typeface="Verdana" panose="020B0604030504040204" pitchFamily="34" charset="0"/>
                <a:ea typeface="Verdana" panose="020B0604030504040204" pitchFamily="34" charset="0"/>
              </a:rPr>
              <a:t>The four most important features as </a:t>
            </a:r>
            <a:r>
              <a:rPr lang="en-US" sz="3400" dirty="0" err="1">
                <a:latin typeface="Verdana" panose="020B0604030504040204" pitchFamily="34" charset="0"/>
                <a:ea typeface="Verdana" panose="020B0604030504040204" pitchFamily="34" charset="0"/>
              </a:rPr>
              <a:t>fastquads</a:t>
            </a:r>
            <a:r>
              <a:rPr lang="en-US" sz="3400" dirty="0">
                <a:latin typeface="Verdana" panose="020B0604030504040204" pitchFamily="34" charset="0"/>
                <a:ea typeface="Verdana" panose="020B0604030504040204" pitchFamily="34" charset="0"/>
              </a:rPr>
              <a:t>, Runs, Snow making area and vertical drop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400" dirty="0">
                <a:latin typeface="Verdana" panose="020B0604030504040204" pitchFamily="34" charset="0"/>
                <a:ea typeface="Verdana" panose="020B0604030504040204" pitchFamily="34" charset="0"/>
              </a:rPr>
              <a:t>The actual price of Big Mountain tickets as $81 and expected price as $95.89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400" dirty="0">
                <a:latin typeface="Verdana" panose="020B0604030504040204" pitchFamily="34" charset="0"/>
                <a:ea typeface="Verdana" panose="020B0604030504040204" pitchFamily="34" charset="0"/>
              </a:rPr>
              <a:t>An MAE of $10.39, indicating more room for further ticket price increase</a:t>
            </a:r>
          </a:p>
          <a:p>
            <a:endParaRPr lang="en-US" sz="3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3400" b="1" dirty="0">
                <a:latin typeface="Verdana" panose="020B0604030504040204" pitchFamily="34" charset="0"/>
                <a:ea typeface="Verdana" panose="020B0604030504040204" pitchFamily="34" charset="0"/>
              </a:rPr>
              <a:t>Scenario modelling indicated;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400" dirty="0">
                <a:latin typeface="Verdana" panose="020B0604030504040204" pitchFamily="34" charset="0"/>
                <a:ea typeface="Verdana" panose="020B0604030504040204" pitchFamily="34" charset="0"/>
              </a:rPr>
              <a:t>Generation of more than $3M per season(assuming </a:t>
            </a:r>
            <a:r>
              <a:rPr lang="en-US" sz="34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each visitor on average buys 5 day tickets)</a:t>
            </a:r>
            <a:r>
              <a:rPr lang="en-US" sz="3400" dirty="0">
                <a:latin typeface="Verdana" panose="020B0604030504040204" pitchFamily="34" charset="0"/>
                <a:ea typeface="Verdana" panose="020B0604030504040204" pitchFamily="34" charset="0"/>
              </a:rPr>
              <a:t> when vertical drop is increased by 150 feet and coupled with the new chair lift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400" dirty="0">
                <a:latin typeface="Verdana" panose="020B0604030504040204" pitchFamily="34" charset="0"/>
                <a:ea typeface="Verdana" panose="020B0604030504040204" pitchFamily="34" charset="0"/>
              </a:rPr>
              <a:t>The closing of 1-2 Runs will not cause any significant effect to ticket price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65B630C-8A26-BF40-AD00-AAAB3F8DF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13" name="Freeform 85">
              <a:extLst>
                <a:ext uri="{FF2B5EF4-FFF2-40B4-BE49-F238E27FC236}">
                  <a16:creationId xmlns:a16="http://schemas.microsoft.com/office/drawing/2014/main" id="{47332152-49D9-5F42-9522-9424EDC706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87">
              <a:extLst>
                <a:ext uri="{FF2B5EF4-FFF2-40B4-BE49-F238E27FC236}">
                  <a16:creationId xmlns:a16="http://schemas.microsoft.com/office/drawing/2014/main" id="{60C97C94-6942-C048-8F6F-55E05CBA1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9">
              <a:extLst>
                <a:ext uri="{FF2B5EF4-FFF2-40B4-BE49-F238E27FC236}">
                  <a16:creationId xmlns:a16="http://schemas.microsoft.com/office/drawing/2014/main" id="{BD92967A-BFB2-E441-AC07-5997DDDD57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00">
              <a:extLst>
                <a:ext uri="{FF2B5EF4-FFF2-40B4-BE49-F238E27FC236}">
                  <a16:creationId xmlns:a16="http://schemas.microsoft.com/office/drawing/2014/main" id="{DC25488D-5181-EC40-A6AC-862FC3787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6DE5D3F-D35D-9D12-5270-146822948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9788" y="1338729"/>
            <a:ext cx="5387320" cy="439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972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0205314-35C1-164D-BC9F-013EC41B6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63151" y="0"/>
            <a:ext cx="1901686" cy="6858000"/>
            <a:chOff x="10290315" y="0"/>
            <a:chExt cx="1901686" cy="685800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A6D6973-F827-304E-AD22-40A86F3B1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6D6538C6-97C2-AB4B-AD91-6683E87D9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562DEA63-689F-7841-B0B3-D0D5CD5F6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8C5AE396-582D-B941-887F-AE7DA1DEB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2EDDDB50-AA2E-8945-AD98-A5004EB1C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CDFF1FF1-C613-4F45-B36D-938BA7095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F1433CDB-675B-5448-8A7F-7D659FD29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F75A95-2192-F41F-5FC5-93AD8375B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274922"/>
            <a:ext cx="4622426" cy="690592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  <a:br>
              <a:rPr lang="en-US" sz="3200" dirty="0"/>
            </a:br>
            <a:br>
              <a:rPr lang="en-US" sz="2000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816E07-E775-A893-D1D0-A638C7654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000" y="968189"/>
            <a:ext cx="4756837" cy="4348032"/>
          </a:xfrm>
        </p:spPr>
        <p:txBody>
          <a:bodyPr>
            <a:no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Additional data on operational costs of other important facilities like 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</a:rPr>
              <a:t>fastquads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and skiable terrain may be useful in the future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Model can be retrained and more scenarios can be modelled and assessed for relevance for price increments.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The RF models predictions and scenario modelling recommendations per the data available could help cut down operational cost by at least 20% while maximizing capital from other expanded and new facilities at Big Mountain Resort before the end of the year.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CA03FBD-4DCD-8DF6-0519-92FB996201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1" r="26725" b="-2"/>
          <a:stretch/>
        </p:blipFill>
        <p:spPr>
          <a:xfrm>
            <a:off x="5264837" y="1"/>
            <a:ext cx="692716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549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PunchcardVTI">
  <a:themeElements>
    <a:clrScheme name="Punchcard">
      <a:dk1>
        <a:srgbClr val="000000"/>
      </a:dk1>
      <a:lt1>
        <a:srgbClr val="FFFFFF"/>
      </a:lt1>
      <a:dk2>
        <a:srgbClr val="00224B"/>
      </a:dk2>
      <a:lt2>
        <a:srgbClr val="EFF0EF"/>
      </a:lt2>
      <a:accent1>
        <a:srgbClr val="00B2F3"/>
      </a:accent1>
      <a:accent2>
        <a:srgbClr val="0471CC"/>
      </a:accent2>
      <a:accent3>
        <a:srgbClr val="14BBA9"/>
      </a:accent3>
      <a:accent4>
        <a:srgbClr val="8BB93B"/>
      </a:accent4>
      <a:accent5>
        <a:srgbClr val="EC970C"/>
      </a:accent5>
      <a:accent6>
        <a:srgbClr val="F55822"/>
      </a:accent6>
      <a:hlink>
        <a:srgbClr val="008EE6"/>
      </a:hlink>
      <a:folHlink>
        <a:srgbClr val="808C8E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268</TotalTime>
  <Words>696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</vt:lpstr>
      <vt:lpstr>Neue Haas Grotesk Text Pro</vt:lpstr>
      <vt:lpstr>Verdana</vt:lpstr>
      <vt:lpstr>PunchcardVTI</vt:lpstr>
      <vt:lpstr>Capitalizing on facilities to predict ideal ticket prices   at  BIG MOUNTAIN RESORT   using machine learning models.    </vt:lpstr>
      <vt:lpstr>PowerPoint Presentation</vt:lpstr>
      <vt:lpstr>Mountain Resort has recently installed an additional chair lift to help increase the distribution of visitors across the mountain. This additional chair increases their operating costs by $1,540,000 this season.  The resort's pricing strategy has been to charge a premium above the average price of resorts in its market segment.    </vt:lpstr>
      <vt:lpstr>Key finding Increasing the vertical drop by about 150 feet in addition to the new chair lift will increase ticket price    Recommendations  1. Ticket price adjustment: Ticket increase by $13  2.Additional facilities: Increasing the vertical drop by about 150 feet in addition to the new chair lift will increase ticket price   3.Closing facilities: Closing 1-2 runs will not significantly impact ticket prices  4.Marketing: New and expanded facilities should be well advertised</vt:lpstr>
      <vt:lpstr>  MODEL CREATION</vt:lpstr>
      <vt:lpstr>MODEL ASSESSMENT </vt:lpstr>
      <vt:lpstr>MODEL SELECTION   </vt:lpstr>
      <vt:lpstr>MODEL PREDICTIONS</vt:lpstr>
      <vt:lpstr>CONCLUSION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Capitalizing on facilities to predict ideal ticket prices   at  BIG MOUNTAIN RESORT   using machine learning models.    </dc:title>
  <dc:creator>Sonia Arthur Otibu</dc:creator>
  <cp:lastModifiedBy>Sonia Arthur Otibu</cp:lastModifiedBy>
  <cp:revision>1</cp:revision>
  <dcterms:created xsi:type="dcterms:W3CDTF">2024-04-21T01:37:11Z</dcterms:created>
  <dcterms:modified xsi:type="dcterms:W3CDTF">2024-04-21T06:05:40Z</dcterms:modified>
</cp:coreProperties>
</file>

<file path=docProps/thumbnail.jpeg>
</file>